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58" r:id="rId2"/>
    <p:sldId id="266" r:id="rId3"/>
    <p:sldId id="260" r:id="rId4"/>
    <p:sldId id="270" r:id="rId5"/>
    <p:sldId id="271" r:id="rId6"/>
    <p:sldId id="272" r:id="rId7"/>
    <p:sldId id="261" r:id="rId8"/>
    <p:sldId id="275" r:id="rId9"/>
    <p:sldId id="274" r:id="rId10"/>
    <p:sldId id="276" r:id="rId11"/>
    <p:sldId id="277" r:id="rId12"/>
    <p:sldId id="278" r:id="rId13"/>
    <p:sldId id="279" r:id="rId14"/>
    <p:sldId id="280" r:id="rId15"/>
    <p:sldId id="28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660"/>
  </p:normalViewPr>
  <p:slideViewPr>
    <p:cSldViewPr snapToGrid="0">
      <p:cViewPr varScale="1">
        <p:scale>
          <a:sx n="65" d="100"/>
          <a:sy n="65" d="100"/>
        </p:scale>
        <p:origin x="66" y="3102"/>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5/8/2019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5/8/2019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smtClean="0"/>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5/8/2019</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5/8/2019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5/8/2019</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5/8/2019</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smtClean="0"/>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5/8/2019</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5/8/2019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5/8/2019</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5/8/2019</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5/8/2019</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5/8/2019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smtClean="0"/>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5/8/2019</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smtClean="0"/>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5/8/2019</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Final Project</a:t>
            </a:r>
            <a:endParaRPr lang="en-US" dirty="0"/>
          </a:p>
        </p:txBody>
      </p:sp>
      <p:sp>
        <p:nvSpPr>
          <p:cNvPr id="3" name="Subtitle 2"/>
          <p:cNvSpPr>
            <a:spLocks noGrp="1"/>
          </p:cNvSpPr>
          <p:nvPr>
            <p:ph type="subTitle" idx="1"/>
          </p:nvPr>
        </p:nvSpPr>
        <p:spPr/>
        <p:txBody>
          <a:bodyPr/>
          <a:lstStyle/>
          <a:p>
            <a:r>
              <a:rPr lang="en-US" dirty="0" smtClean="0"/>
              <a:t>BANA 6610</a:t>
            </a:r>
            <a:endParaRPr lang="en-US" dirty="0"/>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Overview – Best Subsets</a:t>
            </a:r>
            <a:endParaRPr lang="en-US" dirty="0"/>
          </a:p>
        </p:txBody>
      </p:sp>
      <p:sp>
        <p:nvSpPr>
          <p:cNvPr id="8" name="Content Placeholder 2"/>
          <p:cNvSpPr txBox="1">
            <a:spLocks/>
          </p:cNvSpPr>
          <p:nvPr/>
        </p:nvSpPr>
        <p:spPr>
          <a:xfrm>
            <a:off x="7177131" y="2011508"/>
            <a:ext cx="4489704" cy="4301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pic>
        <p:nvPicPr>
          <p:cNvPr id="3" name="Picture 2"/>
          <p:cNvPicPr>
            <a:picLocks noChangeAspect="1"/>
          </p:cNvPicPr>
          <p:nvPr/>
        </p:nvPicPr>
        <p:blipFill>
          <a:blip r:embed="rId2"/>
          <a:stretch>
            <a:fillRect/>
          </a:stretch>
        </p:blipFill>
        <p:spPr>
          <a:xfrm>
            <a:off x="195880" y="2011508"/>
            <a:ext cx="7532276" cy="4589980"/>
          </a:xfrm>
          <a:prstGeom prst="rect">
            <a:avLst/>
          </a:prstGeom>
        </p:spPr>
      </p:pic>
      <p:sp>
        <p:nvSpPr>
          <p:cNvPr id="6" name="Content Placeholder 2"/>
          <p:cNvSpPr>
            <a:spLocks noGrp="1"/>
          </p:cNvSpPr>
          <p:nvPr>
            <p:ph sz="half" idx="1"/>
          </p:nvPr>
        </p:nvSpPr>
        <p:spPr>
          <a:xfrm>
            <a:off x="8259098" y="2011508"/>
            <a:ext cx="3580974" cy="4758004"/>
          </a:xfrm>
        </p:spPr>
        <p:txBody>
          <a:bodyPr anchor="ctr">
            <a:normAutofit/>
          </a:bodyPr>
          <a:lstStyle/>
          <a:p>
            <a:pPr marL="0" indent="0" algn="ctr">
              <a:buNone/>
            </a:pPr>
            <a:r>
              <a:rPr lang="en-US" dirty="0" smtClean="0"/>
              <a:t>The adjusted correlation coefficient seems to top out around 0.87. There doesn’t appear to be too much lift from the next additional variable at a subset size of 12.</a:t>
            </a:r>
            <a:endParaRPr lang="en-US" dirty="0"/>
          </a:p>
          <a:p>
            <a:pPr marL="0" indent="0">
              <a:buNone/>
            </a:pPr>
            <a:endParaRPr lang="en-US" dirty="0"/>
          </a:p>
        </p:txBody>
      </p:sp>
    </p:spTree>
    <p:extLst>
      <p:ext uri="{BB962C8B-B14F-4D97-AF65-F5344CB8AC3E}">
        <p14:creationId xmlns:p14="http://schemas.microsoft.com/office/powerpoint/2010/main" val="2989726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Overview – Best Subsets with Variables</a:t>
            </a:r>
            <a:endParaRPr lang="en-US" dirty="0"/>
          </a:p>
        </p:txBody>
      </p:sp>
      <p:sp>
        <p:nvSpPr>
          <p:cNvPr id="8" name="Content Placeholder 2"/>
          <p:cNvSpPr txBox="1">
            <a:spLocks/>
          </p:cNvSpPr>
          <p:nvPr/>
        </p:nvSpPr>
        <p:spPr>
          <a:xfrm>
            <a:off x="7177131" y="2011508"/>
            <a:ext cx="4489704" cy="4301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pic>
        <p:nvPicPr>
          <p:cNvPr id="5" name="Picture 4"/>
          <p:cNvPicPr>
            <a:picLocks noChangeAspect="1"/>
          </p:cNvPicPr>
          <p:nvPr/>
        </p:nvPicPr>
        <p:blipFill>
          <a:blip r:embed="rId2"/>
          <a:stretch>
            <a:fillRect/>
          </a:stretch>
        </p:blipFill>
        <p:spPr>
          <a:xfrm>
            <a:off x="2318898" y="2011508"/>
            <a:ext cx="7551155" cy="4530693"/>
          </a:xfrm>
          <a:prstGeom prst="rect">
            <a:avLst/>
          </a:prstGeom>
        </p:spPr>
      </p:pic>
    </p:spTree>
    <p:extLst>
      <p:ext uri="{BB962C8B-B14F-4D97-AF65-F5344CB8AC3E}">
        <p14:creationId xmlns:p14="http://schemas.microsoft.com/office/powerpoint/2010/main" val="55022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Validation – Residuals Scatter</a:t>
            </a:r>
            <a:endParaRPr lang="en-US" dirty="0"/>
          </a:p>
        </p:txBody>
      </p:sp>
      <p:sp>
        <p:nvSpPr>
          <p:cNvPr id="8" name="Content Placeholder 2"/>
          <p:cNvSpPr txBox="1">
            <a:spLocks/>
          </p:cNvSpPr>
          <p:nvPr/>
        </p:nvSpPr>
        <p:spPr>
          <a:xfrm>
            <a:off x="7177131" y="2011508"/>
            <a:ext cx="4489704" cy="4301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pic>
        <p:nvPicPr>
          <p:cNvPr id="4" name="Picture 3"/>
          <p:cNvPicPr>
            <a:picLocks noChangeAspect="1"/>
          </p:cNvPicPr>
          <p:nvPr/>
        </p:nvPicPr>
        <p:blipFill>
          <a:blip r:embed="rId2"/>
          <a:stretch>
            <a:fillRect/>
          </a:stretch>
        </p:blipFill>
        <p:spPr>
          <a:xfrm>
            <a:off x="4123855" y="2226584"/>
            <a:ext cx="7542980" cy="4312437"/>
          </a:xfrm>
          <a:prstGeom prst="rect">
            <a:avLst/>
          </a:prstGeom>
        </p:spPr>
      </p:pic>
      <p:sp>
        <p:nvSpPr>
          <p:cNvPr id="7" name="Content Placeholder 2"/>
          <p:cNvSpPr>
            <a:spLocks noGrp="1"/>
          </p:cNvSpPr>
          <p:nvPr>
            <p:ph sz="half" idx="1"/>
          </p:nvPr>
        </p:nvSpPr>
        <p:spPr>
          <a:xfrm>
            <a:off x="279032" y="2003800"/>
            <a:ext cx="3580974" cy="4758004"/>
          </a:xfrm>
        </p:spPr>
        <p:txBody>
          <a:bodyPr anchor="ctr">
            <a:normAutofit/>
          </a:bodyPr>
          <a:lstStyle/>
          <a:p>
            <a:pPr marL="0" indent="0" algn="ctr">
              <a:buNone/>
            </a:pPr>
            <a:r>
              <a:rPr lang="en-US" dirty="0" smtClean="0"/>
              <a:t>This appears to be random with no patterns.</a:t>
            </a:r>
            <a:endParaRPr lang="en-US" dirty="0"/>
          </a:p>
          <a:p>
            <a:pPr marL="0" indent="0">
              <a:buNone/>
            </a:pPr>
            <a:endParaRPr lang="en-US" dirty="0"/>
          </a:p>
        </p:txBody>
      </p:sp>
    </p:spTree>
    <p:extLst>
      <p:ext uri="{BB962C8B-B14F-4D97-AF65-F5344CB8AC3E}">
        <p14:creationId xmlns:p14="http://schemas.microsoft.com/office/powerpoint/2010/main" val="333692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Validation – Residuals Normal Probability Plot</a:t>
            </a:r>
            <a:endParaRPr lang="en-US" dirty="0"/>
          </a:p>
        </p:txBody>
      </p:sp>
      <p:sp>
        <p:nvSpPr>
          <p:cNvPr id="8" name="Content Placeholder 2"/>
          <p:cNvSpPr txBox="1">
            <a:spLocks/>
          </p:cNvSpPr>
          <p:nvPr/>
        </p:nvSpPr>
        <p:spPr>
          <a:xfrm>
            <a:off x="7177131" y="2011508"/>
            <a:ext cx="4489704" cy="4301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pic>
        <p:nvPicPr>
          <p:cNvPr id="3" name="Picture 2"/>
          <p:cNvPicPr>
            <a:picLocks noChangeAspect="1"/>
          </p:cNvPicPr>
          <p:nvPr/>
        </p:nvPicPr>
        <p:blipFill>
          <a:blip r:embed="rId2"/>
          <a:stretch>
            <a:fillRect/>
          </a:stretch>
        </p:blipFill>
        <p:spPr>
          <a:xfrm>
            <a:off x="289086" y="2226584"/>
            <a:ext cx="7524998" cy="4286969"/>
          </a:xfrm>
          <a:prstGeom prst="rect">
            <a:avLst/>
          </a:prstGeom>
        </p:spPr>
      </p:pic>
      <p:sp>
        <p:nvSpPr>
          <p:cNvPr id="5" name="Content Placeholder 2"/>
          <p:cNvSpPr>
            <a:spLocks noGrp="1"/>
          </p:cNvSpPr>
          <p:nvPr>
            <p:ph sz="half" idx="1"/>
          </p:nvPr>
        </p:nvSpPr>
        <p:spPr>
          <a:xfrm>
            <a:off x="8243161" y="2011508"/>
            <a:ext cx="3580974" cy="4758004"/>
          </a:xfrm>
        </p:spPr>
        <p:txBody>
          <a:bodyPr anchor="ctr">
            <a:normAutofit/>
          </a:bodyPr>
          <a:lstStyle/>
          <a:p>
            <a:pPr marL="0" indent="0" algn="ctr">
              <a:buNone/>
            </a:pPr>
            <a:r>
              <a:rPr lang="en-US" dirty="0" smtClean="0"/>
              <a:t>The line is virtually straight through the center, with variation at the tip and tail. This approaches normal and passes our validation test. The variations are likely caused by extremes in housing prices that haven’t been accounted for in the data as of yet.</a:t>
            </a:r>
            <a:endParaRPr lang="en-US" dirty="0"/>
          </a:p>
          <a:p>
            <a:pPr marL="0" indent="0">
              <a:buNone/>
            </a:pPr>
            <a:endParaRPr lang="en-US" dirty="0"/>
          </a:p>
        </p:txBody>
      </p:sp>
    </p:spTree>
    <p:extLst>
      <p:ext uri="{BB962C8B-B14F-4D97-AF65-F5344CB8AC3E}">
        <p14:creationId xmlns:p14="http://schemas.microsoft.com/office/powerpoint/2010/main" val="239695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Validation – Residuals vs Actuals</a:t>
            </a:r>
            <a:endParaRPr lang="en-US" dirty="0"/>
          </a:p>
        </p:txBody>
      </p:sp>
      <p:sp>
        <p:nvSpPr>
          <p:cNvPr id="8" name="Content Placeholder 2"/>
          <p:cNvSpPr txBox="1">
            <a:spLocks/>
          </p:cNvSpPr>
          <p:nvPr/>
        </p:nvSpPr>
        <p:spPr>
          <a:xfrm>
            <a:off x="7177131" y="2011508"/>
            <a:ext cx="4489704" cy="4301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pic>
        <p:nvPicPr>
          <p:cNvPr id="4" name="Picture 3"/>
          <p:cNvPicPr>
            <a:picLocks noChangeAspect="1"/>
          </p:cNvPicPr>
          <p:nvPr/>
        </p:nvPicPr>
        <p:blipFill>
          <a:blip r:embed="rId2"/>
          <a:stretch>
            <a:fillRect/>
          </a:stretch>
        </p:blipFill>
        <p:spPr>
          <a:xfrm>
            <a:off x="268198" y="2441660"/>
            <a:ext cx="7032254" cy="4067536"/>
          </a:xfrm>
          <a:prstGeom prst="rect">
            <a:avLst/>
          </a:prstGeom>
        </p:spPr>
      </p:pic>
      <p:sp>
        <p:nvSpPr>
          <p:cNvPr id="6" name="Content Placeholder 2"/>
          <p:cNvSpPr>
            <a:spLocks noGrp="1"/>
          </p:cNvSpPr>
          <p:nvPr>
            <p:ph sz="half" idx="1"/>
          </p:nvPr>
        </p:nvSpPr>
        <p:spPr>
          <a:xfrm>
            <a:off x="8243161" y="2011508"/>
            <a:ext cx="3580974" cy="4758004"/>
          </a:xfrm>
        </p:spPr>
        <p:txBody>
          <a:bodyPr anchor="ctr">
            <a:normAutofit/>
          </a:bodyPr>
          <a:lstStyle/>
          <a:p>
            <a:pPr marL="0" indent="0" algn="ctr">
              <a:buNone/>
            </a:pPr>
            <a:r>
              <a:rPr lang="en-US" dirty="0" smtClean="0"/>
              <a:t>(pats self on back)</a:t>
            </a:r>
            <a:endParaRPr lang="en-US" dirty="0"/>
          </a:p>
          <a:p>
            <a:pPr marL="0" indent="0">
              <a:buNone/>
            </a:pPr>
            <a:endParaRPr lang="en-US" dirty="0"/>
          </a:p>
        </p:txBody>
      </p:sp>
    </p:spTree>
    <p:extLst>
      <p:ext uri="{BB962C8B-B14F-4D97-AF65-F5344CB8AC3E}">
        <p14:creationId xmlns:p14="http://schemas.microsoft.com/office/powerpoint/2010/main" val="320298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Validation – DW and VIF</a:t>
            </a:r>
            <a:endParaRPr lang="en-US" dirty="0"/>
          </a:p>
        </p:txBody>
      </p:sp>
      <p:sp>
        <p:nvSpPr>
          <p:cNvPr id="8" name="Content Placeholder 2"/>
          <p:cNvSpPr txBox="1">
            <a:spLocks/>
          </p:cNvSpPr>
          <p:nvPr/>
        </p:nvSpPr>
        <p:spPr>
          <a:xfrm>
            <a:off x="7177131" y="2011508"/>
            <a:ext cx="4489704" cy="4301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
        <p:nvSpPr>
          <p:cNvPr id="5" name="Content Placeholder 2"/>
          <p:cNvSpPr>
            <a:spLocks noGrp="1"/>
          </p:cNvSpPr>
          <p:nvPr>
            <p:ph sz="half" idx="1"/>
          </p:nvPr>
        </p:nvSpPr>
        <p:spPr>
          <a:xfrm>
            <a:off x="3701845" y="3023419"/>
            <a:ext cx="7964989" cy="1564246"/>
          </a:xfrm>
        </p:spPr>
        <p:txBody>
          <a:bodyPr anchor="t">
            <a:normAutofit/>
          </a:bodyPr>
          <a:lstStyle/>
          <a:p>
            <a:pPr marL="0" indent="0" algn="ctr">
              <a:buNone/>
            </a:pPr>
            <a:r>
              <a:rPr lang="en-US" dirty="0" smtClean="0"/>
              <a:t>The Durbin Watson test shows that there is </a:t>
            </a:r>
            <a:r>
              <a:rPr lang="en-US" dirty="0"/>
              <a:t>no homoscedasticity </a:t>
            </a:r>
            <a:r>
              <a:rPr lang="en-US" dirty="0" smtClean="0"/>
              <a:t>The VIF reveals that there is no collinearity, but </a:t>
            </a:r>
            <a:r>
              <a:rPr lang="en-US" dirty="0" err="1" smtClean="0"/>
              <a:t>TotalBsmtSF</a:t>
            </a:r>
            <a:r>
              <a:rPr lang="en-US" dirty="0" smtClean="0"/>
              <a:t> and 1stFlrSF could be relatively similar and should ultimately be looked into.</a:t>
            </a:r>
            <a:endParaRPr lang="en-US" dirty="0"/>
          </a:p>
          <a:p>
            <a:pPr marL="0" indent="0">
              <a:buNone/>
            </a:pPr>
            <a:endParaRPr lang="en-US" dirty="0"/>
          </a:p>
        </p:txBody>
      </p:sp>
      <p:pic>
        <p:nvPicPr>
          <p:cNvPr id="7" name="Picture 6"/>
          <p:cNvPicPr>
            <a:picLocks noChangeAspect="1"/>
          </p:cNvPicPr>
          <p:nvPr/>
        </p:nvPicPr>
        <p:blipFill>
          <a:blip r:embed="rId2"/>
          <a:stretch>
            <a:fillRect/>
          </a:stretch>
        </p:blipFill>
        <p:spPr>
          <a:xfrm>
            <a:off x="201198" y="3383102"/>
            <a:ext cx="3286584" cy="762106"/>
          </a:xfrm>
          <a:prstGeom prst="rect">
            <a:avLst/>
          </a:prstGeom>
        </p:spPr>
      </p:pic>
      <p:pic>
        <p:nvPicPr>
          <p:cNvPr id="9" name="Picture 8"/>
          <p:cNvPicPr>
            <a:picLocks noChangeAspect="1"/>
          </p:cNvPicPr>
          <p:nvPr/>
        </p:nvPicPr>
        <p:blipFill>
          <a:blip r:embed="rId3"/>
          <a:stretch>
            <a:fillRect/>
          </a:stretch>
        </p:blipFill>
        <p:spPr>
          <a:xfrm>
            <a:off x="201198" y="4328260"/>
            <a:ext cx="10707594" cy="866896"/>
          </a:xfrm>
          <a:prstGeom prst="rect">
            <a:avLst/>
          </a:prstGeom>
        </p:spPr>
      </p:pic>
    </p:spTree>
    <p:extLst>
      <p:ext uri="{BB962C8B-B14F-4D97-AF65-F5344CB8AC3E}">
        <p14:creationId xmlns:p14="http://schemas.microsoft.com/office/powerpoint/2010/main" val="423910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Description</a:t>
            </a:r>
            <a:endParaRPr lang="en-US" dirty="0"/>
          </a:p>
        </p:txBody>
      </p:sp>
      <p:sp>
        <p:nvSpPr>
          <p:cNvPr id="3" name="Content Placeholder 2"/>
          <p:cNvSpPr txBox="1">
            <a:spLocks/>
          </p:cNvSpPr>
          <p:nvPr/>
        </p:nvSpPr>
        <p:spPr>
          <a:xfrm>
            <a:off x="1280160" y="2190749"/>
            <a:ext cx="9628632" cy="3986213"/>
          </a:xfrm>
          <a:prstGeom prst="rect">
            <a:avLst/>
          </a:prstGeom>
        </p:spPr>
        <p:txBody>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r>
              <a:rPr lang="en-US" dirty="0" err="1" smtClean="0"/>
              <a:t>Kaggle</a:t>
            </a:r>
            <a:r>
              <a:rPr lang="en-US" dirty="0" smtClean="0"/>
              <a:t> Competition to predict the final Sale Price of each home</a:t>
            </a:r>
          </a:p>
          <a:p>
            <a:r>
              <a:rPr lang="en-US" dirty="0" smtClean="0"/>
              <a:t>Utilizes the famous Ames Housing data set with 79 </a:t>
            </a:r>
            <a:r>
              <a:rPr lang="en-US" dirty="0"/>
              <a:t>explanatory variables describing (almost) every aspect of residential homes in Ames, </a:t>
            </a:r>
            <a:r>
              <a:rPr lang="en-US" dirty="0" smtClean="0"/>
              <a:t>Iowa.</a:t>
            </a:r>
          </a:p>
          <a:p>
            <a:r>
              <a:rPr lang="en-US" dirty="0"/>
              <a:t>Submissions are evaluated on Root-Mean-Squared-Error (RMSE) between the logarithm of the predicted value and the logarithm of the observed sales price. (Taking logs means that errors in predicting expensive houses and cheap houses will affect the result equally</a:t>
            </a:r>
            <a:r>
              <a:rPr lang="en-US" dirty="0" smtClean="0"/>
              <a:t>.)</a:t>
            </a:r>
          </a:p>
          <a:p>
            <a:r>
              <a:rPr lang="en-US" dirty="0" smtClean="0"/>
              <a:t>Most top submissions have a RMSE of 0.1 – 0.11 and I am shooting for &lt; 0.15</a:t>
            </a:r>
            <a:endParaRPr lang="en-US" dirty="0"/>
          </a:p>
        </p:txBody>
      </p:sp>
    </p:spTree>
    <p:extLst>
      <p:ext uri="{BB962C8B-B14F-4D97-AF65-F5344CB8AC3E}">
        <p14:creationId xmlns:p14="http://schemas.microsoft.com/office/powerpoint/2010/main" val="2902466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smtClean="0"/>
              <a:t>Major Findings</a:t>
            </a:r>
            <a:endParaRPr lang="en-US" dirty="0"/>
          </a:p>
        </p:txBody>
      </p:sp>
      <p:sp>
        <p:nvSpPr>
          <p:cNvPr id="14" name="Content Placeholder 2"/>
          <p:cNvSpPr>
            <a:spLocks noGrp="1"/>
          </p:cNvSpPr>
          <p:nvPr>
            <p:ph idx="1"/>
          </p:nvPr>
        </p:nvSpPr>
        <p:spPr/>
        <p:txBody>
          <a:bodyPr>
            <a:normAutofit/>
          </a:bodyPr>
          <a:lstStyle/>
          <a:p>
            <a:pPr marL="0" indent="0">
              <a:buNone/>
            </a:pPr>
            <a:r>
              <a:rPr lang="en-US" dirty="0" smtClean="0"/>
              <a:t>86.28% </a:t>
            </a:r>
            <a:r>
              <a:rPr lang="en-US" dirty="0"/>
              <a:t>of the variation in home Sale Price </a:t>
            </a:r>
            <a:r>
              <a:rPr lang="en-US" dirty="0" smtClean="0"/>
              <a:t>in Ames, Iowa </a:t>
            </a:r>
            <a:r>
              <a:rPr lang="en-US" dirty="0"/>
              <a:t>is explained by the variation in the </a:t>
            </a:r>
            <a:r>
              <a:rPr lang="en-US" dirty="0" smtClean="0"/>
              <a:t>overall </a:t>
            </a:r>
            <a:r>
              <a:rPr lang="en-US" dirty="0"/>
              <a:t>material and finish quality</a:t>
            </a:r>
            <a:r>
              <a:rPr lang="en-US" dirty="0" smtClean="0"/>
              <a:t>, </a:t>
            </a:r>
            <a:r>
              <a:rPr lang="en-US" dirty="0"/>
              <a:t>a</a:t>
            </a:r>
            <a:r>
              <a:rPr lang="en-US" dirty="0" smtClean="0"/>
              <a:t>bove ground </a:t>
            </a:r>
            <a:r>
              <a:rPr lang="en-US" dirty="0"/>
              <a:t>living area square </a:t>
            </a:r>
            <a:r>
              <a:rPr lang="en-US" dirty="0" smtClean="0"/>
              <a:t>feet, </a:t>
            </a:r>
            <a:r>
              <a:rPr lang="en-US" dirty="0"/>
              <a:t>s</a:t>
            </a:r>
            <a:r>
              <a:rPr lang="en-US" dirty="0" smtClean="0"/>
              <a:t>ize </a:t>
            </a:r>
            <a:r>
              <a:rPr lang="en-US" dirty="0"/>
              <a:t>of garage in car capacity</a:t>
            </a:r>
            <a:r>
              <a:rPr lang="en-US" dirty="0" smtClean="0"/>
              <a:t>, </a:t>
            </a:r>
            <a:r>
              <a:rPr lang="en-US" dirty="0"/>
              <a:t>t</a:t>
            </a:r>
            <a:r>
              <a:rPr lang="en-US" dirty="0" smtClean="0"/>
              <a:t>otal </a:t>
            </a:r>
            <a:r>
              <a:rPr lang="en-US" dirty="0"/>
              <a:t>square feet of basement area</a:t>
            </a:r>
            <a:r>
              <a:rPr lang="en-US" dirty="0" smtClean="0"/>
              <a:t>, first floor square feet, year built, remodel date, number of fireplaces, wood </a:t>
            </a:r>
            <a:r>
              <a:rPr lang="en-US" dirty="0"/>
              <a:t>deck area in square </a:t>
            </a:r>
            <a:r>
              <a:rPr lang="en-US" dirty="0" smtClean="0"/>
              <a:t>feet, lot size in square feet, number of basement full bathrooms, unfinished square feet of basement area, number of kitchens, screen porch area in square feet, building class and pool area in square feet, taking </a:t>
            </a:r>
            <a:r>
              <a:rPr lang="en-US" dirty="0"/>
              <a:t>into account the sample </a:t>
            </a:r>
            <a:r>
              <a:rPr lang="en-US" dirty="0" smtClean="0"/>
              <a:t>size </a:t>
            </a:r>
            <a:r>
              <a:rPr lang="en-US" dirty="0"/>
              <a:t>and number of independent </a:t>
            </a:r>
            <a:r>
              <a:rPr lang="en-US" dirty="0" smtClean="0"/>
              <a:t>variables</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smtClean="0"/>
              <a:t>Recommendations for Action</a:t>
            </a:r>
            <a:endParaRPr lang="en-US" dirty="0"/>
          </a:p>
        </p:txBody>
      </p:sp>
      <p:sp>
        <p:nvSpPr>
          <p:cNvPr id="14" name="Content Placeholder 2"/>
          <p:cNvSpPr>
            <a:spLocks noGrp="1"/>
          </p:cNvSpPr>
          <p:nvPr>
            <p:ph idx="1"/>
          </p:nvPr>
        </p:nvSpPr>
        <p:spPr/>
        <p:txBody>
          <a:bodyPr>
            <a:normAutofit/>
          </a:bodyPr>
          <a:lstStyle/>
          <a:p>
            <a:pPr marL="0" indent="0">
              <a:buNone/>
            </a:pPr>
            <a:r>
              <a:rPr lang="en-US" dirty="0" smtClean="0"/>
              <a:t>Given my findings, my recommendation is to try more advanced feature engineering (pertaining to categorical variables), attempt a random forest approach, and potentially even use </a:t>
            </a:r>
            <a:r>
              <a:rPr lang="en-US" dirty="0"/>
              <a:t>gradient boosting </a:t>
            </a:r>
            <a:r>
              <a:rPr lang="en-US" dirty="0" smtClean="0"/>
              <a:t>with machine learning to improve predicted values. The predicted values start to vary widely with Sale Prices at the tip and tail of the Sale Price distribution.</a:t>
            </a:r>
          </a:p>
        </p:txBody>
      </p:sp>
    </p:spTree>
    <p:extLst>
      <p:ext uri="{BB962C8B-B14F-4D97-AF65-F5344CB8AC3E}">
        <p14:creationId xmlns:p14="http://schemas.microsoft.com/office/powerpoint/2010/main" val="809012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lstStyle/>
          <a:p>
            <a:r>
              <a:rPr lang="en-US" dirty="0" smtClean="0"/>
              <a:t>Analytical Overview </a:t>
            </a:r>
            <a:endParaRPr lang="en-US" dirty="0"/>
          </a:p>
        </p:txBody>
      </p:sp>
      <p:sp>
        <p:nvSpPr>
          <p:cNvPr id="14" name="Content Placeholder 2"/>
          <p:cNvSpPr>
            <a:spLocks noGrp="1"/>
          </p:cNvSpPr>
          <p:nvPr>
            <p:ph idx="1"/>
          </p:nvPr>
        </p:nvSpPr>
        <p:spPr/>
        <p:txBody>
          <a:bodyPr>
            <a:normAutofit fontScale="85000" lnSpcReduction="20000"/>
          </a:bodyPr>
          <a:lstStyle/>
          <a:p>
            <a:r>
              <a:rPr lang="en-US" dirty="0" smtClean="0"/>
              <a:t>A quick normality </a:t>
            </a:r>
            <a:r>
              <a:rPr lang="en-US" dirty="0"/>
              <a:t>summary of the data set </a:t>
            </a:r>
            <a:r>
              <a:rPr lang="en-US" dirty="0" smtClean="0"/>
              <a:t>using the psych package </a:t>
            </a:r>
          </a:p>
          <a:p>
            <a:r>
              <a:rPr lang="en-US" dirty="0" smtClean="0"/>
              <a:t>Log transformation on right-skewed variables and added to data set</a:t>
            </a:r>
          </a:p>
          <a:p>
            <a:r>
              <a:rPr lang="en-US" dirty="0" smtClean="0"/>
              <a:t>Identified variables with a </a:t>
            </a:r>
            <a:r>
              <a:rPr lang="en-US" dirty="0"/>
              <a:t>large amount of nulls (</a:t>
            </a:r>
            <a:r>
              <a:rPr lang="en-US" dirty="0" err="1"/>
              <a:t>PoolQC</a:t>
            </a:r>
            <a:r>
              <a:rPr lang="en-US" dirty="0"/>
              <a:t>, </a:t>
            </a:r>
            <a:r>
              <a:rPr lang="en-US" dirty="0" err="1"/>
              <a:t>MiscFeature</a:t>
            </a:r>
            <a:r>
              <a:rPr lang="en-US" dirty="0"/>
              <a:t>, Alley, Fence, </a:t>
            </a:r>
            <a:r>
              <a:rPr lang="en-US" dirty="0" err="1" smtClean="0"/>
              <a:t>FireplaceQu</a:t>
            </a:r>
            <a:r>
              <a:rPr lang="en-US" dirty="0" smtClean="0"/>
              <a:t>)</a:t>
            </a:r>
          </a:p>
          <a:p>
            <a:r>
              <a:rPr lang="en-US" dirty="0" smtClean="0"/>
              <a:t>Created a </a:t>
            </a:r>
            <a:r>
              <a:rPr lang="en-US" dirty="0"/>
              <a:t>correlation matrix </a:t>
            </a:r>
            <a:r>
              <a:rPr lang="en-US" dirty="0" smtClean="0"/>
              <a:t>to </a:t>
            </a:r>
            <a:r>
              <a:rPr lang="en-US" dirty="0"/>
              <a:t>find correlation to </a:t>
            </a:r>
            <a:r>
              <a:rPr lang="en-US" dirty="0" err="1" smtClean="0"/>
              <a:t>SalesPrice</a:t>
            </a:r>
            <a:r>
              <a:rPr lang="en-US" dirty="0"/>
              <a:t>, but also identify any potential collinearity that may </a:t>
            </a:r>
            <a:r>
              <a:rPr lang="en-US" dirty="0" smtClean="0"/>
              <a:t>arise.</a:t>
            </a:r>
          </a:p>
          <a:p>
            <a:r>
              <a:rPr lang="en-US" dirty="0" smtClean="0"/>
              <a:t>Best </a:t>
            </a:r>
            <a:r>
              <a:rPr lang="en-US" dirty="0" err="1" smtClean="0"/>
              <a:t>subsetting</a:t>
            </a:r>
            <a:r>
              <a:rPr lang="en-US" dirty="0" smtClean="0"/>
              <a:t> (leaps package) </a:t>
            </a:r>
            <a:r>
              <a:rPr lang="en-US" dirty="0"/>
              <a:t>and stepwise techniques were utilized in conjunction with correlation for variable selection. </a:t>
            </a:r>
            <a:endParaRPr lang="en-US" dirty="0" smtClean="0"/>
          </a:p>
          <a:p>
            <a:r>
              <a:rPr lang="en-US" dirty="0" smtClean="0"/>
              <a:t>An </a:t>
            </a:r>
            <a:r>
              <a:rPr lang="en-US" dirty="0"/>
              <a:t>iterative process (model fitting, model diagnosis and </a:t>
            </a:r>
            <a:r>
              <a:rPr lang="en-US" dirty="0" smtClean="0"/>
              <a:t>cross-validation</a:t>
            </a:r>
            <a:r>
              <a:rPr lang="en-US" dirty="0"/>
              <a:t>) was utilized to locate the highest adjusted R squared, while trying to minimize </a:t>
            </a:r>
            <a:r>
              <a:rPr lang="en-US" dirty="0" smtClean="0"/>
              <a:t>RMSE. </a:t>
            </a:r>
          </a:p>
          <a:p>
            <a:r>
              <a:rPr lang="en-US" dirty="0" smtClean="0"/>
              <a:t>Ultimately</a:t>
            </a:r>
            <a:r>
              <a:rPr lang="en-US" dirty="0"/>
              <a:t>, a model was created that allowed for an explanation of </a:t>
            </a:r>
            <a:r>
              <a:rPr lang="en-US" dirty="0" smtClean="0"/>
              <a:t>86.28% </a:t>
            </a:r>
            <a:r>
              <a:rPr lang="en-US" dirty="0"/>
              <a:t>of the </a:t>
            </a:r>
            <a:r>
              <a:rPr lang="en-US" dirty="0" smtClean="0"/>
              <a:t>variation. </a:t>
            </a:r>
            <a:endParaRPr lang="en-US" dirty="0"/>
          </a:p>
        </p:txBody>
      </p:sp>
    </p:spTree>
    <p:extLst>
      <p:ext uri="{BB962C8B-B14F-4D97-AF65-F5344CB8AC3E}">
        <p14:creationId xmlns:p14="http://schemas.microsoft.com/office/powerpoint/2010/main" val="782201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Overview – Normalizing </a:t>
            </a:r>
            <a:r>
              <a:rPr lang="en-US" dirty="0" err="1" smtClean="0"/>
              <a:t>SalePrice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34" y="2624712"/>
            <a:ext cx="5737550" cy="354114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489" y="2625212"/>
            <a:ext cx="5736738" cy="3540643"/>
          </a:xfrm>
          <a:prstGeom prst="rect">
            <a:avLst/>
          </a:prstGeom>
        </p:spPr>
      </p:pic>
      <p:sp>
        <p:nvSpPr>
          <p:cNvPr id="7" name="Content Placeholder 2"/>
          <p:cNvSpPr>
            <a:spLocks noGrp="1"/>
          </p:cNvSpPr>
          <p:nvPr>
            <p:ph sz="half" idx="1"/>
          </p:nvPr>
        </p:nvSpPr>
        <p:spPr>
          <a:xfrm>
            <a:off x="815656" y="2011508"/>
            <a:ext cx="10093135" cy="430152"/>
          </a:xfrm>
        </p:spPr>
        <p:txBody>
          <a:bodyPr>
            <a:normAutofit fontScale="92500"/>
          </a:bodyPr>
          <a:lstStyle/>
          <a:p>
            <a:pPr marL="0" indent="0" algn="ctr">
              <a:buNone/>
            </a:pPr>
            <a:r>
              <a:rPr lang="en-US" dirty="0" err="1" smtClean="0"/>
              <a:t>SalePrice</a:t>
            </a:r>
            <a:r>
              <a:rPr lang="en-US" dirty="0" smtClean="0"/>
              <a:t> is </a:t>
            </a:r>
            <a:r>
              <a:rPr lang="en-US" dirty="0"/>
              <a:t>heavily right-skewed, </a:t>
            </a:r>
            <a:r>
              <a:rPr lang="en-US" dirty="0" smtClean="0"/>
              <a:t>but with </a:t>
            </a:r>
            <a:r>
              <a:rPr lang="en-US" dirty="0"/>
              <a:t>a log transformation </a:t>
            </a:r>
            <a:r>
              <a:rPr lang="en-US" dirty="0" err="1"/>
              <a:t>SalePrice</a:t>
            </a:r>
            <a:r>
              <a:rPr lang="en-US" dirty="0"/>
              <a:t> approaches normal</a:t>
            </a:r>
          </a:p>
          <a:p>
            <a:pPr marL="0" indent="0">
              <a:buNone/>
            </a:pPr>
            <a:endParaRPr lang="en-US" dirty="0"/>
          </a:p>
        </p:txBody>
      </p:sp>
      <p:sp>
        <p:nvSpPr>
          <p:cNvPr id="8" name="Content Placeholder 2"/>
          <p:cNvSpPr txBox="1">
            <a:spLocks/>
          </p:cNvSpPr>
          <p:nvPr/>
        </p:nvSpPr>
        <p:spPr>
          <a:xfrm>
            <a:off x="7177131" y="2011508"/>
            <a:ext cx="4489704" cy="4301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88206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Overview – Null Values</a:t>
            </a:r>
            <a:endParaRPr lang="en-US" dirty="0"/>
          </a:p>
        </p:txBody>
      </p:sp>
      <p:sp>
        <p:nvSpPr>
          <p:cNvPr id="7" name="Content Placeholder 2"/>
          <p:cNvSpPr>
            <a:spLocks noGrp="1"/>
          </p:cNvSpPr>
          <p:nvPr>
            <p:ph sz="half" idx="1"/>
          </p:nvPr>
        </p:nvSpPr>
        <p:spPr>
          <a:xfrm>
            <a:off x="6400800" y="2011508"/>
            <a:ext cx="5266035" cy="4758004"/>
          </a:xfrm>
        </p:spPr>
        <p:txBody>
          <a:bodyPr anchor="ctr">
            <a:normAutofit/>
          </a:bodyPr>
          <a:lstStyle/>
          <a:p>
            <a:pPr marL="0" indent="0" algn="ctr">
              <a:buNone/>
            </a:pPr>
            <a:r>
              <a:rPr lang="en-US" dirty="0" smtClean="0"/>
              <a:t>There are quite a few variables with over 1,000 null values and other variables with quite a significant amount of missing data points as well. Ultimately, we can just eliminate these variables from the data set. They will not add value.</a:t>
            </a:r>
            <a:endParaRPr lang="en-US" dirty="0"/>
          </a:p>
          <a:p>
            <a:pPr marL="0" indent="0">
              <a:buNone/>
            </a:pPr>
            <a:endParaRPr lang="en-US" dirty="0"/>
          </a:p>
        </p:txBody>
      </p:sp>
      <p:sp>
        <p:nvSpPr>
          <p:cNvPr id="8" name="Content Placeholder 2"/>
          <p:cNvSpPr txBox="1">
            <a:spLocks/>
          </p:cNvSpPr>
          <p:nvPr/>
        </p:nvSpPr>
        <p:spPr>
          <a:xfrm>
            <a:off x="7177131" y="2011508"/>
            <a:ext cx="4489704" cy="4301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955" y="1952516"/>
            <a:ext cx="5135958" cy="4802248"/>
          </a:xfrm>
          <a:prstGeom prst="rect">
            <a:avLst/>
          </a:prstGeom>
        </p:spPr>
      </p:pic>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Overview </a:t>
            </a:r>
            <a:r>
              <a:rPr lang="en-US" dirty="0"/>
              <a:t>– Correlation Matrix</a:t>
            </a:r>
            <a:endParaRPr lang="en-US" dirty="0"/>
          </a:p>
        </p:txBody>
      </p:sp>
      <p:sp>
        <p:nvSpPr>
          <p:cNvPr id="8" name="Content Placeholder 2"/>
          <p:cNvSpPr txBox="1">
            <a:spLocks/>
          </p:cNvSpPr>
          <p:nvPr/>
        </p:nvSpPr>
        <p:spPr>
          <a:xfrm>
            <a:off x="7177131" y="2011508"/>
            <a:ext cx="4489704" cy="4301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pic>
        <p:nvPicPr>
          <p:cNvPr id="9" name="Picture 8"/>
          <p:cNvPicPr>
            <a:picLocks noChangeAspect="1"/>
          </p:cNvPicPr>
          <p:nvPr/>
        </p:nvPicPr>
        <p:blipFill>
          <a:blip r:embed="rId2"/>
          <a:stretch>
            <a:fillRect/>
          </a:stretch>
        </p:blipFill>
        <p:spPr>
          <a:xfrm>
            <a:off x="3791847" y="2011508"/>
            <a:ext cx="8085861" cy="4654763"/>
          </a:xfrm>
          <a:prstGeom prst="rect">
            <a:avLst/>
          </a:prstGeom>
        </p:spPr>
      </p:pic>
      <p:sp>
        <p:nvSpPr>
          <p:cNvPr id="10" name="Content Placeholder 2"/>
          <p:cNvSpPr>
            <a:spLocks noGrp="1"/>
          </p:cNvSpPr>
          <p:nvPr>
            <p:ph sz="half" idx="1"/>
          </p:nvPr>
        </p:nvSpPr>
        <p:spPr>
          <a:xfrm>
            <a:off x="88485" y="2011508"/>
            <a:ext cx="3492489" cy="4758004"/>
          </a:xfrm>
        </p:spPr>
        <p:txBody>
          <a:bodyPr anchor="ctr">
            <a:normAutofit/>
          </a:bodyPr>
          <a:lstStyle/>
          <a:p>
            <a:pPr marL="0" indent="0" algn="ctr">
              <a:buNone/>
            </a:pPr>
            <a:r>
              <a:rPr lang="en-US" dirty="0" smtClean="0"/>
              <a:t>There are quite a few variables that are highly correlated with each other and we need to be mindful of this when utilizing </a:t>
            </a:r>
            <a:r>
              <a:rPr lang="en-US" dirty="0" err="1" smtClean="0"/>
              <a:t>subsetting</a:t>
            </a:r>
            <a:r>
              <a:rPr lang="en-US" dirty="0" smtClean="0"/>
              <a:t> and stepwise. These methods could lend themselves to collinearity.</a:t>
            </a:r>
            <a:endParaRPr lang="en-US" dirty="0"/>
          </a:p>
          <a:p>
            <a:pPr marL="0" indent="0">
              <a:buNone/>
            </a:pPr>
            <a:endParaRPr lang="en-US" dirty="0"/>
          </a:p>
        </p:txBody>
      </p:sp>
    </p:spTree>
    <p:extLst>
      <p:ext uri="{BB962C8B-B14F-4D97-AF65-F5344CB8AC3E}">
        <p14:creationId xmlns:p14="http://schemas.microsoft.com/office/powerpoint/2010/main" val="181209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Analytical Overview – Scatter Matrix</a:t>
            </a:r>
            <a:endParaRPr lang="en-US" dirty="0"/>
          </a:p>
        </p:txBody>
      </p:sp>
      <p:sp>
        <p:nvSpPr>
          <p:cNvPr id="8" name="Content Placeholder 2"/>
          <p:cNvSpPr txBox="1">
            <a:spLocks/>
          </p:cNvSpPr>
          <p:nvPr/>
        </p:nvSpPr>
        <p:spPr>
          <a:xfrm>
            <a:off x="7177131" y="2011508"/>
            <a:ext cx="4489704" cy="43015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pPr marL="0" indent="0">
              <a:buFont typeface="Wingdings" panose="05000000000000000000" pitchFamily="2" charset="2"/>
              <a:buNone/>
            </a:pPr>
            <a:endParaRPr lang="en-US" dirty="0"/>
          </a:p>
        </p:txBody>
      </p:sp>
      <p:pic>
        <p:nvPicPr>
          <p:cNvPr id="4" name="Picture 3"/>
          <p:cNvPicPr>
            <a:picLocks noChangeAspect="1"/>
          </p:cNvPicPr>
          <p:nvPr/>
        </p:nvPicPr>
        <p:blipFill>
          <a:blip r:embed="rId2"/>
          <a:stretch>
            <a:fillRect/>
          </a:stretch>
        </p:blipFill>
        <p:spPr>
          <a:xfrm>
            <a:off x="142834" y="1902196"/>
            <a:ext cx="11891850" cy="4873424"/>
          </a:xfrm>
          <a:prstGeom prst="rect">
            <a:avLst/>
          </a:prstGeom>
        </p:spPr>
      </p:pic>
    </p:spTree>
    <p:extLst>
      <p:ext uri="{BB962C8B-B14F-4D97-AF65-F5344CB8AC3E}">
        <p14:creationId xmlns:p14="http://schemas.microsoft.com/office/powerpoint/2010/main" val="859502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319</TotalTime>
  <Words>691</Words>
  <Application>Microsoft Office PowerPoint</Application>
  <PresentationFormat>Widescreen</PresentationFormat>
  <Paragraphs>37</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Wingdings</vt:lpstr>
      <vt:lpstr>Educational subjects 16x9</vt:lpstr>
      <vt:lpstr>Final Project</vt:lpstr>
      <vt:lpstr>Project Description</vt:lpstr>
      <vt:lpstr>Major Findings</vt:lpstr>
      <vt:lpstr>Recommendations for Action</vt:lpstr>
      <vt:lpstr>Analytical Overview </vt:lpstr>
      <vt:lpstr>Analytical Overview – Normalizing SalePrice</vt:lpstr>
      <vt:lpstr>Analytical Overview – Null Values</vt:lpstr>
      <vt:lpstr>Analytical Overview – Correlation Matrix</vt:lpstr>
      <vt:lpstr>Analytical Overview – Scatter Matrix</vt:lpstr>
      <vt:lpstr>Analytical Overview – Best Subsets</vt:lpstr>
      <vt:lpstr>Analytical Overview – Best Subsets with Variables</vt:lpstr>
      <vt:lpstr>Model Validation – Residuals Scatter</vt:lpstr>
      <vt:lpstr>Model Validation – Residuals Normal Probability Plot</vt:lpstr>
      <vt:lpstr>Model Validation – Residuals vs Actuals</vt:lpstr>
      <vt:lpstr>Model Validation – DW and VIF</vt:lpstr>
    </vt:vector>
  </TitlesOfParts>
  <Company>PDC Energy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Micah Bray</dc:creator>
  <cp:lastModifiedBy>Micah Bray</cp:lastModifiedBy>
  <cp:revision>28</cp:revision>
  <dcterms:created xsi:type="dcterms:W3CDTF">2019-05-08T16:06:26Z</dcterms:created>
  <dcterms:modified xsi:type="dcterms:W3CDTF">2019-05-08T21:25:43Z</dcterms:modified>
</cp:coreProperties>
</file>